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7" r:id="rId9"/>
    <p:sldId id="263" r:id="rId10"/>
    <p:sldId id="275" r:id="rId11"/>
    <p:sldId id="276" r:id="rId12"/>
    <p:sldId id="274" r:id="rId13"/>
    <p:sldId id="264" r:id="rId14"/>
    <p:sldId id="277" r:id="rId15"/>
    <p:sldId id="265" r:id="rId16"/>
    <p:sldId id="266" r:id="rId17"/>
    <p:sldId id="271" r:id="rId18"/>
  </p:sldIdLst>
  <p:sldSz cx="18288000" cy="10287000"/>
  <p:notesSz cx="6858000" cy="9144000"/>
  <p:embeddedFontLst>
    <p:embeddedFont>
      <p:font typeface="Cormorant Garamond Bold Italics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</p:embeddedFont>
    <p:embeddedFont>
      <p:font typeface="Quicksand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CECA-48C0-EB72-2DDC-328EF24850BE}" v="397" dt="2025-04-17T06:15:45.819"/>
    <p1510:client id="{1A785B6D-F390-D853-63D8-3929EF35581A}" v="254" dt="2025-04-17T05:39:38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32" autoAdjust="0"/>
  </p:normalViewPr>
  <p:slideViewPr>
    <p:cSldViewPr>
      <p:cViewPr varScale="1">
        <p:scale>
          <a:sx n="54" d="100"/>
          <a:sy n="54" d="100"/>
        </p:scale>
        <p:origin x="69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7464 12536 16383 0 0,'1'0'0'0'0,"4"0"0"0"0,13 0 0 0 0,24 0 0 0 0,26 0 0 0 0,15 0 0 0 0,0-2 0 0 0,-12-5 0 0 0,-23-5 0 0 0,-32-3 0 0 0,-39 1 0 0 0,-35 3 0 0 0,-28 3 0 0 0,-15 2 0 0 0,0 4-16383 0 0,17 0 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6233 11673 16383 0 0,'-1'0'0'0'0,"1"0"0"0"0,2 0 0 0 0,3-2 0 0 0,0-1 0 0 0,-3 0 0 0 0,-9 8 0 0 0,-15 15 0 0 0,-16 24 0 0 0,-12 24 0 0 0,-1 17 0 0 0,5 7 0 0 0,11-4 0 0 0,12-10 0 0 0,10-16 0 0 0,10-15 0 0 0,12-13 0 0 0,19-13 0 0 0,21-10 0 0 0,22-7 0 0 0,15-4 0 0 0,4-2 0 0 0,-7-1 0 0 0,-14-2 0 0 0,-15-10 0 0 0,-12-11 0 0 0,-11-13 0 0 0,-11-10 0 0 0,-9 0 0 0 0,-6 4 0 0 0,-4 8 0 0 0,-3 8 0 0 0,-3 5 0 0 0,-7-1 0 0 0,-8 0 0 0 0,-2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6703 11985 16383 0 0,'-1'3'0'0'0,"-3"3"0"0"0,-8 2 0 0 0,-10-2 0 0 0,-13-1 0 0 0,-8-2 0 0 0,-1-1 0 0 0,4 0 0 0 0,5 2 0 0 0,2 11 0 0 0,0 15 0 0 0,-1 13 0 0 0,3 3 0 0 0,7-2 0 0 0,9-11 0 0 0,8-17 0 0 0,7-19 0 0 0,3-16 0 0 0,1-10 0 0 0,-2-2 0 0 0,-6 2 0 0 0,-5 5 0 0 0,-3 6 0 0 0,-2 6 0 0 0,3 6 0 0 0,2 8 0 0 0,2 10 0 0 0,6 10 0 0 0,8 8 0 0 0,9 1 0 0 0,7-1 0 0 0,6-5 0 0 0,3-7 0 0 0,0-7 0 0 0,-5-5 0 0 0,-7-8 0 0 0,-6-8 0 0 0,-7-8 0 0 0,-4-5 0 0 0,-6-3 0 0 0,-4 0 0 0 0,-5 2 0 0 0,-3 3 0 0 0,-1 5 0 0 0,-1 5 0 0 0,2 4 0 0 0,2 5 0 0 0,3 6 0 0 0,4 10 0 0 0,6 9 0 0 0,8 6 0 0 0,7-1 0 0 0,6-3 0 0 0,9-9 0 0 0,7-11 0 0 0,3-16 0 0 0,-2-14 0 0 0,-7-9 0 0 0,-8-4 0 0 0,-8 1 0 0 0,-10 5 0 0 0,-17 5 0 0 0,-18 6 0 0 0,-16 3 0 0 0,-12 5 0 0 0,-5 4 0 0 0,-2 4 0 0 0,6 3 0 0 0,8 1 0 0 0,11 3 0 0 0,11 8 0 0 0,9 10 0 0 0,7 12 0 0 0,7 11 0 0 0,4 6 0 0 0,3-1 0 0 0,3-3 0 0 0,11-9 0 0 0,15-11 0 0 0,15-15 0 0 0,12-19 0 0 0,5-21 0 0 0,-2-17 0 0 0,-10-10 0 0 0,-12-6 0 0 0,-14 3 0 0 0,-13 6 0 0 0,-15 9 0 0 0,-16 9 0 0 0,-15 9 0 0 0,-13 7 0 0 0,-10 6 0 0 0,-2 5 0 0 0,4 4 0 0 0,9 4 0 0 0,11 1 0 0 0,10 0 0 0 0,6 3 0 0 0,0 6 0 0 0,-2 10 0 0 0,1 9 0 0 0,1 11 0 0 0,4 7 0 0 0,5 4 0 0 0,5-1 0 0 0,11-4 0 0 0,17-8 0 0 0,21-10 0 0 0,17-10 0 0 0,10-12 0 0 0,0-17 0 0 0,-6-14 0 0 0,-12-9 0 0 0,-16-5 0 0 0,-14-1 0 0 0,-11 1 0 0 0,-14 0 0 0 0,-15 0 0 0 0,-14 3 0 0 0,-12 5 0 0 0,-5 8 0 0 0,1 7 0 0 0,6 8 0 0 0,7 4 0 0 0,7 4 0 0 0,4 3 0 0 0,3 4 0 0 0,1 6 0 0 0,2 5 0 0 0,3 1 0 0 0,4 2 0 0 0,3 0 0 0 0,5 5 0 0 0,7 3 0 0 0,8 0 0 0 0,10-2 0 0 0,9-5 0 0 0,3-5 0 0 0,1-7 0 0 0,-5-5 0 0 0,-7-9 0 0 0,-7-9 0 0 0,-6-8 0 0 0,-9-4 0 0 0,-9-2 0 0 0,-10 0 0 0 0,-9 3 0 0 0,-6 5 0 0 0,-4 4 0 0 0,0 6 0 0 0,5 3 0 0 0,5 4 0 0 0,6 2 0 0 0,5 2 0 0 0,2 0 0 0 0,-3 0 0 0 0,-5 0 0 0 0,-7-1 0 0 0,-6-1 0 0 0,1-1 0 0 0,3 0 0 0 0,8 0 0 0 0,12 1 0 0 0,9 0 0 0 0,8 0 0 0 0,6 1 0 0 0,5 1 0 0 0,4 4 0 0 0,2 4 0 0 0,2 4 0 0 0,-1 3 0 0 0,-2 0 0 0 0,-5-1 0 0 0,-2-2 0 0 0,-3-2 0 0 0,-1 1 0 0 0,-1 2 0 0 0,-1 2 0 0 0,1 2 0 0 0,-1 1 0 0 0,-1 1 0 0 0,-1 0 0 0 0,-1 1 0 0 0,-2 1 0 0 0,-1 0 0 0 0,-1 2 0 0 0,1-3 0 0 0,-1-1 0 0 0,0-3 0 0 0,-1-2 0 0 0,0-2 0 0 0,-1 2 0 0 0,0 2 0 0 0,0 3 0 0 0,0 3 0 0 0,-3-2 0 0 0,-2-4 0 0 0,-1-4 0 0 0,-1-7 0 0 0,-1-5 0 0 0,0-7 0 0 0,-3-6 0 0 0,-6-8 0 0 0,-6-8 0 0 0,-3-9 0 0 0,-1-6 0 0 0,-2-5 0 0 0,-2-4 0 0 0,1-1 0 0 0,5 3 0 0 0,4 7 0 0 0,6 10 0 0 0,5 7 0 0 0,4 8 0 0 0,3 5 0 0 0,3 3 0 0 0,0 1 0 0 0,1 1 0 0 0,0 0 0 0 0,0 3 0 0 0,-1 4 0 0 0,1 4 0 0 0,0 7 0 0 0,3 12 0 0 0,5 13 0 0 0,4 9 0 0 0,4 5 0 0 0,0 2 0 0 0,0 1 0 0 0,-1 2 0 0 0,-2 0 0 0 0,-1-2 0 0 0,0-3 0 0 0,-1-7 0 0 0,-1-6 0 0 0,1-6 0 0 0,-1-9 0 0 0,0-6 0 0 0,1-6 0 0 0,3-4 0 0 0,1-2 0 0 0,2-2 0 0 0,1-5 0 0 0,-2-12 0 0 0,-1-16 0 0 0,-3-17 0 0 0,-5-12 0 0 0,-2-8 0 0 0,-7-1 0 0 0,-9 1 0 0 0,-12 4 0 0 0,-10 4 0 0 0,-6 9 0 0 0,1 9 0 0 0,5 10 0 0 0,6 12 0 0 0,6 8 0 0 0,4 6 0 0 0,5 7 0 0 0,3 7 0 0 0,5 14 0 0 0,5 13 0 0 0,9 12 0 0 0,7 4 0 0 0,4 2 0 0 0,3-5 0 0 0,0-6 0 0 0,-1-7 0 0 0,-1-6 0 0 0,-2-5 0 0 0,-3-6 0 0 0,-3-4 0 0 0,-2-4 0 0 0,-1-1 0 0 0,3 1 0 0 0,3 0 0 0 0,1-1 0 0 0,1-1 0 0 0,-4-3 0 0 0,-3-7 0 0 0,-4-11 0 0 0,-4-13 0 0 0,-3-16 0 0 0,-7-16 0 0 0,-10-15 0 0 0,-10-5 0 0 0,-6 2 0 0 0,-2 10 0 0 0,2 16 0 0 0,5 14 0 0 0,4 15 0 0 0,3 11 0 0 0,5 10 0 0 0,2 9 0 0 0,4 8 0 0 0,4 9 0 0 0,1 11 0 0 0,3 7 0 0 0,0 4 0 0 0,3-3 0 0 0,4-6 0 0 0,8-11 0 0 0,13-9 0 0 0,18-8 0 0 0,17-8 0 0 0,14-12 0 0 0,7-15 0 0 0,-6-9 0 0 0,-12-5 0 0 0,-17-1 0 0 0,-16 2 0 0 0,-14 3 0 0 0,-13 5 0 0 0,-11 5 0 0 0,-13 6 0 0 0,-7 5 0 0 0,-4 7 0 0 0,-1 3 0 0 0,-1 7 0 0 0,-2 12 0 0 0,0 11 0 0 0,4 8 0 0 0,5 4 0 0 0,8 5 0 0 0,6 4 0 0 0,8 5 0 0 0,11 1 0 0 0,10-5 0 0 0,8-9 0 0 0,5-10 0 0 0,1-12 0 0 0,-1-9 0 0 0,-5-15 0 0 0,-6-15 0 0 0,-8-14 0 0 0,-5-12 0 0 0,-5-6 0 0 0,-6 1 0 0 0,-7 8 0 0 0,-6 12 0 0 0,-7 11 0 0 0,-5 9 0 0 0,-2 8 0 0 0,1 5 0 0 0,4 8 0 0 0,4 15 0 0 0,4 17 0 0 0,6 18 0 0 0,5 13 0 0 0,9 3 0 0 0,12-7 0 0 0,12-13 0 0 0,14-16 0 0 0,13-15 0 0 0,11-15 0 0 0,6-17 0 0 0,-1-13 0 0 0,-8-12 0 0 0,-13-9 0 0 0,-16-4 0 0 0,-16-3 0 0 0,-18 3 0 0 0,-15 6 0 0 0,-12 9 0 0 0,-8 9 0 0 0,-9 8 0 0 0,-8 6 0 0 0,-6 7 0 0 0,1 7 0 0 0,6 6 0 0 0,9 7 0 0 0,9 13 0 0 0,11 12 0 0 0,9 8 0 0 0,7 5 0 0 0,8-1 0 0 0,14-4 0 0 0,21-5 0 0 0,19-8 0 0 0,12-8 0 0 0,3-9 0 0 0,-1-14 0 0 0,-5-25 0 0 0,-6-30 0 0 0,-9-26 0 0 0,-10-12 0 0 0,-12 0 0 0 0,-13 8 0 0 0,-15 13 0 0 0,-19 16 0 0 0,-20 16 0 0 0,-14 15 0 0 0,-6 13 0 0 0,1 14 0 0 0,8 10 0 0 0,10 8 0 0 0,12 5 0 0 0,12 6 0 0 0,11 1 0 0 0,17 1 0 0 0,16-4 0 0 0,11-4 0 0 0,9-7 0 0 0,5-7 0 0 0,2-6 0 0 0,-4-8 0 0 0,-7-7 0 0 0,-10-7 0 0 0,-11-10 0 0 0,-9-7 0 0 0,-7-4 0 0 0,-4-1 0 0 0,-3 4 0 0 0,-4 8 0 0 0,-1 14 0 0 0,-3 23 0 0 0,2 24 0 0 0,1 19 0 0 0,2 6 0 0 0,2-6 0 0 0,1-11 0 0 0,4-14 0 0 0,3-15 0 0 0,2-15 0 0 0,3-17 0 0 0,1-17 0 0 0,0-14 0 0 0,-3-10 0 0 0,-2-1 0 0 0,-3 7 0 0 0,-4 15 0 0 0,-1 17 0 0 0,-1 20 0 0 0,1 17 0 0 0,1 12 0 0 0,4 4 0 0 0,5-1 0 0 0,2-6 0 0 0,1-10 0 0 0,-1-15 0 0 0,-3-23 0 0 0,-2-26 0 0 0,-5-22 0 0 0,-4-9 0 0 0,-5 5 0 0 0,-1 12 0 0 0,-2 18 0 0 0,0 28 0 0 0,-1 38 0 0 0,0 39 0 0 0,3 28 0 0 0,2 10 0 0 0,3-7 0 0 0,-1-17 0 0 0,-13-22 0 0 0,-22-21 0 0 0,-27-17 0 0 0,-21-11 0 0 0,-9-8 0 0 0,4-4 0 0 0,13-1 0 0 0,20 0 0 0 0,27 1 0 0 0,40 0 0 0 0,61-2 0 0 0,60-5 0 0 0,39-7 0 0 0,9-3 0 0 0,-18 3 0 0 0,-35 4 0 0 0,-44 4 0 0 0,-51 4 0 0 0,-56 6 0 0 0,-46 5 0 0 0,-30 3 0 0 0,-10-1 0 0 0,7-1 0 0 0,12-1 0 0 0,9-3 0 0 0,8-1 0 0 0,9-2 0 0 0,12-1 0 0 0,11-1 0 0 0,10-1 0 0 0,4 1 0 0 0,-2 0 0 0 0,-1 0 0 0 0,4 0 0 0 0,26-1 0 0 0,55-3 0 0 0,63-5 0 0 0,45-5 0 0 0,15-2 0 0 0,-14 2 0 0 0,-31 3 0 0 0,-37 3 0 0 0,-38 4 0 0 0,-34 2 0 0 0,-26 3 0 0 0,-17 1 0 0 0,-7 0 0 0 0,-5 0 0 0 0,0-2 0 0 0,1-1 0 0 0,5-3 0 0 0,6-2 0 0 0,7 1 0 0 0,6 3 0 0 0,5 5 0 0 0,4 8 0 0 0,2 6 0 0 0,1 5 0 0 0,1-1 0 0 0,1 0 0 0 0,1-2 0 0 0,0-4 0 0 0,0-6 0 0 0,-1-5 0 0 0,-2-6 0 0 0,-8-10 0 0 0,-17-11 0 0 0,-22-15 0 0 0,-22-12 0 0 0,-18-9 0 0 0,-9-6 0 0 0,-2-1 0 0 0,5 2 0 0 0,12 8 0 0 0,16 8 0 0 0,17 11 0 0 0,15 9 0 0 0,12 6 0 0 0,7 4 0 0 0,5 3 0 0 0,2 4 0 0 0,2 4 0 0 0,6 10 0 0 0,8 15 0 0 0,11 18 0 0 0,10 16 0 0 0,5 10 0 0 0,1 0 0 0 0,-4-8 0 0 0,-5-11 0 0 0,-6-13 0 0 0,-3-11 0 0 0,-4-9 0 0 0,1-5 0 0 0,-2-3 0 0 0,-1-3 0 0 0,-1-1 0 0 0,-3-2 0 0 0,-2-3 0 0 0,-2-2 0 0 0,-2-6 0 0 0,-2-7 0 0 0,0-8 0 0 0,-2-4 0 0 0,0 3 0 0 0,-1 5 0 0 0,-3 9 0 0 0,-4 13 0 0 0,-2 10 0 0 0,0 8 0 0 0,-1 3 0 0 0,1 2 0 0 0,2-2 0 0 0,0 0 0 0 0,2-2 0 0 0,0 0 0 0 0,0 0 0 0 0,-1 0 0 0 0,-2 3 0 0 0,-4 5 0 0 0,-3 5 0 0 0,-1 3 0 0 0,1-1 0 0 0,1-2 0 0 0,3-4 0 0 0,0-6 0 0 0,0 0 0 0 0,-1-1 0 0 0,0 0 0 0 0,1 1 0 0 0,3-2 0 0 0,2-1 0 0 0,2-2 0 0 0,3-2 0 0 0,1-1 0 0 0,-1 1 0 0 0,-3 3 0 0 0,-3 4 0 0 0,-4 2 0 0 0,-1 2 0 0 0,1-1 0 0 0,-1-3 0 0 0,2-3 0 0 0,1-5 0 0 0,2-1 0 0 0,0-3 0 0 0,2-1 0 0 0,0 1 0 0 0,0 1 0 0 0,1 0 0 0 0,-1 0 0 0 0,0-2 0 0 0,0 0 0 0 0,4-2 0 0 0,9 0 0 0 0,10 0 0 0 0,11-2 0 0 0,4 0 0 0 0,3-2 0 0 0,2 1 0 0 0,6 0 0 0 0,7 1 0 0 0,3 0 0 0 0,-1 1 0 0 0,-1-1 0 0 0,-3 1 0 0 0,0 0 0 0 0,-1 1 0 0 0,-4-1 0 0 0,-5 0 0 0 0,-7 0 0 0 0,-8 0 0 0 0,-6 0 0 0 0,-3 0 0 0 0,2-1 0 0 0,6-2 0 0 0,6-3 0 0 0,2 0 0 0 0,0 0 0 0 0,-5 0 0 0 0,-4 2 0 0 0,-5 0 0 0 0,-2 1 0 0 0,-1 1 0 0 0,-2 1 0 0 0,-1 1 0 0 0,0 0 0 0 0,1 0 0 0 0,1 0 0 0 0,0 1 0 0 0,-1 1-16383 0 0,-3 1 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7256 11913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8118 10044 16383 0 0,'1'0'0'0'0,"3"0"0"0"0,7 0 0 0 0,12-1 0 0 0,17-4 0 0 0,21-4 0 0 0,17-1 0 0 0,8 0 0 0 0,1 1 0 0 0,-3 0 0 0 0,0 1 0 0 0,-2 1 0 0 0,-2 0 0 0 0,-7 0 0 0 0,-13 1 0 0 0,-13 1 0 0 0,-17 0 0 0 0,-14 1 0 0 0,-14 0 0 0 0,-13-2 0 0 0,-9-4 0 0 0,-10-5 0 0 0,-10-4 0 0 0,-5-2 0 0 0,0 2 0 0 0,-1 3 0 0 0,4 3 0 0 0,5 5 0 0 0,8 3 0 0 0,7 3 0 0 0,3 1 0 0 0,4 2 0 0 0,2-1 0 0 0,-2 2 0 0 0,-4 1 0 0 0,-7 3 0 0 0,-10 3 0 0 0,-12 4 0 0 0,-7 5 0 0 0,-1 2 0 0 0,5 1 0 0 0,10 0 0 0 0,12-2 0 0 0,11-4 0 0 0,9-1 0 0 0,9-2 0 0 0,12 0 0 0 0,17 3 0 0 0,18 3 0 0 0,20 2 0 0 0,19-2 0 0 0,12-4 0 0 0,1-5 0 0 0,-10-3 0 0 0,-15-3 0 0 0,-21-2 0 0 0,-20-1 0 0 0,-22-3 0 0 0,-21-5 0 0 0,-21-5 0 0 0,-19-5 0 0 0,-17-7 0 0 0,-15-3 0 0 0,-9 0 0 0 0,0 1 0 0 0,8 3 0 0 0,14 3 0 0 0,13 4 0 0 0,13 1 0 0 0,10 3 0 0 0,10 2 0 0 0,6 3 0 0 0,4 3 0 0 0,3 2 0 0 0,1 2 0 0 0,1 4 0 0 0,1 2 0 0 0,1 5 0 0 0,2 3 0 0 0,2-1 0 0 0,4-1 0 0 0,7-4 0 0 0,11-2 0 0 0,10-2 0 0 0,7-2 0 0 0,0 0 0 0 0,-3-2 0 0 0,-6-1 0 0 0,-9-3 0 0 0,-7-3 0 0 0,-5-5 0 0 0,-6-7 0 0 0,-8-5 0 0 0,-7-4 0 0 0,-6 0 0 0 0,-2 2 0 0 0,-2 6 0 0 0,0 6 0 0 0,1 5 0 0 0,1 5 0 0 0,2 2 0 0 0,2-1 0 0 0,2 0 0 0 0,1-2 0 0 0,2 0 0 0 0,4 1 0 0 0,3 5 0 0 0,5 4 0 0 0,10 4 0 0 0,10 2 0 0 0,10 0 0 0 0,5-1 0 0 0,0-2 0 0 0,-2-3 0 0 0,-3-2 0 0 0,-3-1 0 0 0,-4-1 0 0 0,-4 0 0 0 0,-3 0 0 0 0,-1-1 0 0 0,2 1 0 0 0,7 0 0 0 0,12 0 0 0 0,15-1 0 0 0,8 1 0 0 0,2 0 0 0 0,-6 0 0 0 0,-9 1 0 0 0,-12 2 0 0 0,-9 1 0 0 0,-7 4 0 0 0,-4 3 0 0 0,-5 1 0 0 0,-2 1 0 0 0,-3-2 0 0 0,-6-2 0 0 0,-10-1 0 0 0,-14-2 0 0 0,-15 0 0 0 0,-11 1 0 0 0,-6 0 0 0 0,1 2 0 0 0,4 1 0 0 0,4 2 0 0 0,2 0 0 0 0,-2 3 0 0 0,0 3 0 0 0,1 0 0 0 0,2 1 0 0 0,7-2 0 0 0,8-2 0 0 0,9-2 0 0 0,6 0 0 0 0,7-1 0 0 0,5 0 0 0 0,2-1 0 0 0,8-2 0 0 0,12-2 0 0 0,20 2 0 0 0,23 3 0 0 0,15 5 0 0 0,7 3 0 0 0,-3-1 0 0 0,-7-3 0 0 0,-8-4 0 0 0,-12-5 0 0 0,-9-3 0 0 0,-9-2 0 0 0,-9-2 0 0 0,-6 0 0 0 0,-5-1 0 0 0,-4 0 0 0 0,-5 0 0 0 0,-6 1 0 0 0,-6-1 0 0 0,-10 1 0 0 0,-13 0 0 0 0,-13 0 0 0 0,-16 0 0 0 0,-17 0 0 0 0,-15 0 0 0 0,-6 2 0 0 0,4 1 0 0 0,13 2 0 0 0,16 1 0 0 0,17 0 0 0 0,15-1 0 0 0,10 0 0 0 0,8 0 0 0 0,5-2 0 0 0,3-2 0 0 0,0 1 0 0 0,-2-1 0 0 0,-4 1 0 0 0,0 2 0 0 0,3 1 0 0 0,9 0 0 0 0,10 0 0 0 0,14-3 0 0 0,13 0 0 0 0,13-1 0 0 0,9-1 0 0 0,2-3 0 0 0,-2 0 0 0 0,-4-2 0 0 0,5 1 0 0 0,18 0 0 0 0,24 4 0 0 0,20 5 0 0 0,6 4 0 0 0,-9 2 0 0 0,-20 1 0 0 0,-19-1 0 0 0,-15-1 0 0 0,-8-2 0 0 0,-8 0 0 0 0,-9-3 0 0 0,-7-2 0 0 0,-6-1 0 0 0,-6-1 0 0 0,-3-1 0 0 0,-4 0 0 0 0,-8 0 0 0 0,-11-2 0 0 0,-15 0 0 0 0,-16-1 0 0 0,-14 1 0 0 0,-13 0 0 0 0,-11 1 0 0 0,-11 0 0 0 0,-12 1 0 0 0,-11-1 0 0 0,-8-3 0 0 0,-3-2 0 0 0,3 1 0 0 0,6 0 0 0 0,9 2 0 0 0,8 1 0 0 0,8 1 0 0 0,6 1 0 0 0,9 3 0 0 0,9 1 0 0 0,12 1 0 0 0,15 0 0 0 0,19-3 0 0 0,21-2 0 0 0,25-5 0 0 0,26-6 0 0 0,21-5 0 0 0,16-3 0 0 0,5-2 0 0 0,-1 3 0 0 0,1 4 0 0 0,15 4 0 0 0,21 4 0 0 0,16 3 0 0 0,3 2 0 0 0,-15 1 0 0 0,-27 0 0 0 0,-30-1 0 0 0,-27-2 0 0 0,-23-2 0 0 0,-17-3 0 0 0,-11-1 0 0 0,-7-2 0 0 0,-5-4 0 0 0,-10-5 0 0 0,-11-6 0 0 0,-13-5 0 0 0,-17-1 0 0 0,-19 1 0 0 0,-19 4 0 0 0,-14 7 0 0 0,-7 6 0 0 0,3 6 0 0 0,10 4 0 0 0,15 3 0 0 0,19 1 0 0 0,21 2 0 0 0,18 2 0 0 0,15 1 0 0 0,9 4 0 0 0,10 0 0 0 0,16 2 0 0 0,22 3 0 0 0,27 3 0 0 0,25 3 0 0 0,12-4 0 0 0,1-4 0 0 0,-12-3 0 0 0,-19-6 0 0 0,-22-6 0 0 0,-19-8 0 0 0,-21-11 0 0 0,-19-9 0 0 0,-22-5 0 0 0,-21 3 0 0 0,-16 6 0 0 0,-9 8 0 0 0,-1 8 0 0 0,8 6 0 0 0,11 7 0 0 0,13 7 0 0 0,10 5 0 0 0,10 3 0 0 0,11 5 0 0 0,20 6 0 0 0,22 4 0 0 0,18 2 0 0 0,10-3 0 0 0,5-7 0 0 0,-1-7 0 0 0,-5-7 0 0 0,-9-6 0 0 0,-10-6 0 0 0,-11-11 0 0 0,-11-16 0 0 0,-8-17 0 0 0,-4-12 0 0 0,-7-7 0 0 0,-10 4 0 0 0,-11 12 0 0 0,-9 13 0 0 0,-5 14 0 0 0,-6 14 0 0 0,-3 14 0 0 0,-1 14 0 0 0,5 10 0 0 0,7 2 0 0 0,11 1 0 0 0,10-4 0 0 0,7-3 0 0 0,14 1 0 0 0,26 13 0 0 0,30 16 0 0 0,23 13 0 0 0,11 3 0 0 0,-4-6 0 0 0,-12-13 0 0 0,-17-16 0 0 0,-15-17 0 0 0,-11-19 0 0 0,-9-13 0 0 0,-7-8 0 0 0,-6-3 0 0 0,-5 2 0 0 0,-2 5 0 0 0,-2 3 0 0 0,-2 2 0 0 0,0-2 0 0 0,-1-1 0 0 0,0-1 0 0 0,-2-1 0 0 0,-1 1 0 0 0,-8 0 0 0 0,-11-1 0 0 0,-10-3 0 0 0,-8-3 0 0 0,-1 1 0 0 0,1 1 0 0 0,6 3 0 0 0,5 2 0 0 0,6 1 0 0 0,7 2 0 0 0,3 2 0 0 0,2 3 0 0 0,0 3 0 0 0,2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9753 9316 16383 0 0,'0'1'0'0'0,"0"0"0"0"0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3318361"/>
            <a:ext cx="16229942" cy="196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277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Automated Peer 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55004" y="6294437"/>
            <a:ext cx="14407461" cy="752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From Structure to Substance, an end-to-end evaluation for research papers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4487" y="8056463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15 April,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2178" y="1765859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CS6120 – Natural Language Processing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D9BD2-8F64-0745-5E8B-6099E11B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1CF851-36C6-BB89-3B86-4CB42569892B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7E112B-FCBD-D442-915E-3444637E57C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AF5CA1-79C2-EC1B-D2CE-4F5A171866DD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06813A-234D-BAD5-4A6D-2DBAB34D469B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E67F27-15DC-BD74-EE0D-171FE0A8D2DD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8617FB3-D156-DF45-A7D9-F8DD7B1255B8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2 – Summarization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974FB9-E82C-7062-102C-893B3C21F824}"/>
              </a:ext>
            </a:extLst>
          </p:cNvPr>
          <p:cNvSpPr txBox="1"/>
          <p:nvPr/>
        </p:nvSpPr>
        <p:spPr>
          <a:xfrm>
            <a:off x="1219200" y="2615701"/>
            <a:ext cx="10782099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Facebook/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-large-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cnn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(transformer model fine tuned to summarize)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FAFBB0-773F-C4C7-9C98-FD480FE4BD26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Used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451908-1568-BC4A-1F0B-1E4B282E470B}"/>
              </a:ext>
            </a:extLst>
          </p:cNvPr>
          <p:cNvSpPr txBox="1"/>
          <p:nvPr/>
        </p:nvSpPr>
        <p:spPr>
          <a:xfrm>
            <a:off x="1028699" y="3676589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 Flow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82A2193-1A9B-57B9-64E1-228679D08E9F}"/>
              </a:ext>
            </a:extLst>
          </p:cNvPr>
          <p:cNvSpPr txBox="1"/>
          <p:nvPr/>
        </p:nvSpPr>
        <p:spPr>
          <a:xfrm>
            <a:off x="992604" y="6191764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E8BA19D8-0213-4674-A844-EB8415DA002A}"/>
              </a:ext>
            </a:extLst>
          </p:cNvPr>
          <p:cNvSpPr txBox="1"/>
          <p:nvPr/>
        </p:nvSpPr>
        <p:spPr>
          <a:xfrm>
            <a:off x="1224490" y="4384397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Each section is now passed to BART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Input is tokenized and truncated to fit the token limit of the model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outputs summary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03FB5CE-FE5A-2564-94AA-0DCDD173DCA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Captures high level essence without loss in technicality of terms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Enables quick comprehension of paper sections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Useful for fast first-pass understanding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Preserves the structure </a:t>
            </a:r>
          </a:p>
        </p:txBody>
      </p:sp>
    </p:spTree>
    <p:extLst>
      <p:ext uri="{BB962C8B-B14F-4D97-AF65-F5344CB8AC3E}">
        <p14:creationId xmlns:p14="http://schemas.microsoft.com/office/powerpoint/2010/main" val="19837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8899-1A48-5CA1-7FA8-E5F92C5C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D6A6BC-820D-7375-ADD8-FA4508464020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040B0F-119C-6D3E-A055-397F3D9011E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2D199A-0D4D-48FA-03E3-79D25B6CCB3A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71F5797-1E30-E362-A4B1-1B63982BC901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003F1E-3C9A-C3F9-2EBF-109C4F17B6E0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2E21A4-6FC7-8C18-B8F3-71609A9875F4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3 – Critique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6678969-1B8A-1DBE-9571-B49A46B20FD8}"/>
              </a:ext>
            </a:extLst>
          </p:cNvPr>
          <p:cNvSpPr txBox="1"/>
          <p:nvPr/>
        </p:nvSpPr>
        <p:spPr>
          <a:xfrm>
            <a:off x="1473542" y="2615701"/>
            <a:ext cx="10527757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Mistral-</a:t>
            </a:r>
            <a:r>
              <a:rPr lang="en-US" sz="2400" err="1">
                <a:solidFill>
                  <a:srgbClr val="0F4662"/>
                </a:solidFill>
                <a:latin typeface="Quicksand"/>
                <a:sym typeface="Quicksand"/>
              </a:rPr>
              <a:t>qlora</a:t>
            </a:r>
            <a:r>
              <a:rPr lang="en-US" sz="2400" dirty="0">
                <a:solidFill>
                  <a:srgbClr val="0F4662"/>
                </a:solidFill>
                <a:latin typeface="Quicksand"/>
              </a:rPr>
              <a:t>-critique</a:t>
            </a: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 (fine tuned Mistral 7B model) hosted on Hugging face specific for academic critique</a:t>
            </a:r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2CCEAA4-0754-8416-911A-A8108F531EB3}"/>
              </a:ext>
            </a:extLst>
          </p:cNvPr>
          <p:cNvSpPr txBox="1"/>
          <p:nvPr/>
        </p:nvSpPr>
        <p:spPr>
          <a:xfrm>
            <a:off x="1028700" y="1914818"/>
            <a:ext cx="1052775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sym typeface="Quicksand Bold"/>
              </a:rPr>
              <a:t>Model Used</a:t>
            </a:r>
            <a:endParaRPr 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10F07949-385A-644D-6C78-8933F6075A5D}"/>
              </a:ext>
            </a:extLst>
          </p:cNvPr>
          <p:cNvSpPr txBox="1"/>
          <p:nvPr/>
        </p:nvSpPr>
        <p:spPr>
          <a:xfrm>
            <a:off x="1028698" y="3910497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Functionality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26F0BE1-FC98-59A2-9B4B-9EAB0990E00B}"/>
              </a:ext>
            </a:extLst>
          </p:cNvPr>
          <p:cNvSpPr txBox="1"/>
          <p:nvPr/>
        </p:nvSpPr>
        <p:spPr>
          <a:xfrm>
            <a:off x="1028698" y="6377896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00C4752-D9D1-39D0-50E5-B450E03E3802}"/>
              </a:ext>
            </a:extLst>
          </p:cNvPr>
          <p:cNvSpPr txBox="1"/>
          <p:nvPr/>
        </p:nvSpPr>
        <p:spPr>
          <a:xfrm>
            <a:off x="1473542" y="4511164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generates bullet points for paragraphs as critique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Critiques on clarity, structure, reasoning, and depth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Suggests actionable writing improvements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67A8B4B-25EC-DE57-BC95-833BEFE1C53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High-quality, structured feedback for content in academic papers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Mimics peer-review tone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Elevates system from shallow grammatical suggestions to contextual academic critique </a:t>
            </a:r>
          </a:p>
        </p:txBody>
      </p:sp>
    </p:spTree>
    <p:extLst>
      <p:ext uri="{BB962C8B-B14F-4D97-AF65-F5344CB8AC3E}">
        <p14:creationId xmlns:p14="http://schemas.microsoft.com/office/powerpoint/2010/main" val="34627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056A8-DC8D-B52F-6051-24111642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20D3C0-FDF5-5E42-CE56-E9126796C129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A67E0B-5073-F3AC-8BD7-605B20E9A224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80D167-163B-5717-9711-CCF662451864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DACE154-B303-B7FF-A55E-B8800A61333D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5AFE52-2584-6628-4FE3-A10AB0ECA5CB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7298029-17E0-CF1A-7A3D-240C8B195AD3}"/>
              </a:ext>
            </a:extLst>
          </p:cNvPr>
          <p:cNvSpPr txBox="1"/>
          <p:nvPr/>
        </p:nvSpPr>
        <p:spPr>
          <a:xfrm>
            <a:off x="1786054" y="276786"/>
            <a:ext cx="10270796" cy="109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5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4 – Plagiarism and Bias</a:t>
            </a:r>
            <a:endParaRPr lang="en-US" sz="6399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501720A-FACB-600F-0084-19348C365DF6}"/>
              </a:ext>
            </a:extLst>
          </p:cNvPr>
          <p:cNvSpPr txBox="1"/>
          <p:nvPr/>
        </p:nvSpPr>
        <p:spPr>
          <a:xfrm>
            <a:off x="1024689" y="2962818"/>
            <a:ext cx="10527757" cy="41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Bias Detection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      - Used VADER for sentiment scoring of each paragraph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- Printed the flagged paragraphs for extreme tone/polarity</a:t>
            </a:r>
          </a:p>
          <a:p>
            <a:pPr marL="259080" lvl="1"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Check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Used MiniLM embeddings approach to check the plagiarism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Compared cosine similarity with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reviews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Printed the paragraphs with flagged score &gt; 0.5 as ‘plagiarized’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7EC44D-B409-64A7-49C1-B10B42054C8E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Bias and Plagiarism</a:t>
            </a:r>
          </a:p>
        </p:txBody>
      </p:sp>
    </p:spTree>
    <p:extLst>
      <p:ext uri="{BB962C8B-B14F-4D97-AF65-F5344CB8AC3E}">
        <p14:creationId xmlns:p14="http://schemas.microsoft.com/office/powerpoint/2010/main" val="33054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7632-94C8-8C3B-3756-F82BF92C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794" r="-370"/>
          <a:stretch/>
        </p:blipFill>
        <p:spPr>
          <a:xfrm>
            <a:off x="7232225" y="599709"/>
            <a:ext cx="10668000" cy="565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D9E2C-046A-B2C4-D7FC-393501D3C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1482" r="47083" b="35925"/>
          <a:stretch/>
        </p:blipFill>
        <p:spPr>
          <a:xfrm>
            <a:off x="7246512" y="6572250"/>
            <a:ext cx="8382000" cy="33528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9D1AE8CC-0E1A-2356-2281-EA78E41552EB}"/>
              </a:ext>
            </a:extLst>
          </p:cNvPr>
          <p:cNvSpPr txBox="1"/>
          <p:nvPr/>
        </p:nvSpPr>
        <p:spPr>
          <a:xfrm>
            <a:off x="838200" y="3714750"/>
            <a:ext cx="8753475" cy="3259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critique to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Summarizes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plagiarism and bias scores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Prints the part of the content that is 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flagged for either bias or plagiarism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B1130-BCD6-1994-7535-1E8312FA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4EEF2DF-8C6D-7417-469E-238E0B6E8A05}"/>
              </a:ext>
            </a:extLst>
          </p:cNvPr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90E360D-9246-3BD7-CECD-EF16CE998FD9}"/>
              </a:ext>
            </a:extLst>
          </p:cNvPr>
          <p:cNvSpPr txBox="1"/>
          <p:nvPr/>
        </p:nvSpPr>
        <p:spPr>
          <a:xfrm>
            <a:off x="838200" y="3714750"/>
            <a:ext cx="8753475" cy="2705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Flowchart extracted from a sample paper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Table extracted from a sample paper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93E60D2D-89B8-000A-6BBE-64981DDA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31" y="344009"/>
            <a:ext cx="6262104" cy="5925846"/>
          </a:xfrm>
          <a:prstGeom prst="rect">
            <a:avLst/>
          </a:prstGeom>
        </p:spPr>
      </p:pic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CDD69246-910E-95C8-29D9-C7F3745B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56" y="6517227"/>
            <a:ext cx="8210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99534"/>
            <a:ext cx="7514133" cy="6330250"/>
            <a:chOff x="0" y="0"/>
            <a:chExt cx="1979031" cy="1667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031" cy="1667227"/>
            </a:xfrm>
            <a:custGeom>
              <a:avLst/>
              <a:gdLst/>
              <a:ahLst/>
              <a:cxnLst/>
              <a:rect l="l" t="t" r="r" b="b"/>
              <a:pathLst>
                <a:path w="1979031" h="1667227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614681"/>
                  </a:lnTo>
                  <a:cubicBezTo>
                    <a:pt x="1979031" y="1628617"/>
                    <a:pt x="1973495" y="1641982"/>
                    <a:pt x="1963641" y="1651836"/>
                  </a:cubicBezTo>
                  <a:cubicBezTo>
                    <a:pt x="1953786" y="1661690"/>
                    <a:pt x="1940421" y="1667227"/>
                    <a:pt x="1926485" y="1667227"/>
                  </a:cubicBezTo>
                  <a:lnTo>
                    <a:pt x="52546" y="1667227"/>
                  </a:lnTo>
                  <a:cubicBezTo>
                    <a:pt x="38610" y="1667227"/>
                    <a:pt x="25245" y="1661690"/>
                    <a:pt x="15390" y="1651836"/>
                  </a:cubicBezTo>
                  <a:cubicBezTo>
                    <a:pt x="5536" y="1641982"/>
                    <a:pt x="0" y="1628617"/>
                    <a:pt x="0" y="1614681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979031" cy="179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45167" y="3399534"/>
            <a:ext cx="7514133" cy="6260364"/>
            <a:chOff x="0" y="0"/>
            <a:chExt cx="1979031" cy="16488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9031" cy="1648820"/>
            </a:xfrm>
            <a:custGeom>
              <a:avLst/>
              <a:gdLst/>
              <a:ahLst/>
              <a:cxnLst/>
              <a:rect l="l" t="t" r="r" b="b"/>
              <a:pathLst>
                <a:path w="1979031" h="1648820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596274"/>
                  </a:lnTo>
                  <a:cubicBezTo>
                    <a:pt x="1979031" y="1610210"/>
                    <a:pt x="1973495" y="1623575"/>
                    <a:pt x="1963641" y="1633430"/>
                  </a:cubicBezTo>
                  <a:cubicBezTo>
                    <a:pt x="1953786" y="1643284"/>
                    <a:pt x="1940421" y="1648820"/>
                    <a:pt x="1926485" y="1648820"/>
                  </a:cubicBezTo>
                  <a:lnTo>
                    <a:pt x="52546" y="1648820"/>
                  </a:lnTo>
                  <a:cubicBezTo>
                    <a:pt x="38610" y="1648820"/>
                    <a:pt x="25245" y="1643284"/>
                    <a:pt x="15390" y="1633430"/>
                  </a:cubicBezTo>
                  <a:cubicBezTo>
                    <a:pt x="5536" y="1623575"/>
                    <a:pt x="0" y="1610210"/>
                    <a:pt x="0" y="1596274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979031" cy="177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4793" y="557212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Takeaways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350" y="2516543"/>
            <a:ext cx="13430250" cy="492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Challenges							      Extensions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9F13F4C-A46B-39DF-4D49-E2FFC57C3322}"/>
              </a:ext>
            </a:extLst>
          </p:cNvPr>
          <p:cNvSpPr txBox="1"/>
          <p:nvPr/>
        </p:nvSpPr>
        <p:spPr>
          <a:xfrm>
            <a:off x="1585366" y="3869682"/>
            <a:ext cx="6400800" cy="555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Hallucinations and Vague Critiques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Parsing into sections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is limited to semantic similarity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Heavy reliance on fine-tuned LLM for critique quality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Academic tone has less polarity resulting in constant bias 0 scores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Not all papers were responsive to the visualizations extraction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3D92D60-DD4E-7F3D-E098-7EDEC31B9599}"/>
              </a:ext>
            </a:extLst>
          </p:cNvPr>
          <p:cNvSpPr txBox="1"/>
          <p:nvPr/>
        </p:nvSpPr>
        <p:spPr>
          <a:xfrm>
            <a:off x="10245391" y="3869682"/>
            <a:ext cx="6400800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B570807-0858-03B0-F7EF-6F0730FB0806}"/>
              </a:ext>
            </a:extLst>
          </p:cNvPr>
          <p:cNvSpPr txBox="1"/>
          <p:nvPr/>
        </p:nvSpPr>
        <p:spPr>
          <a:xfrm>
            <a:off x="10277475" y="3693875"/>
            <a:ext cx="6400800" cy="4921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Unified model for all tasks (streamlined)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Interactive Web Interface to gain insights into the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Expansion of plagiarism corpus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Domain-specific fine tuning to improve relevance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Evaluation and analysis of figures and tables in the research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34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0200" y="3792689"/>
            <a:ext cx="15505369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Developed an end-to-end automated critique system for academic research papers.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Combined PDF parsing, section summarization, critique, bias and plagiarism detection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Integrated a fine-tuned Mistral LLM for generating peer-review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Used real abstracts from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as a reference Corpus for semantic plagiarism checking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Figures that have been extracted were partially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upto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 the mark.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A3E37-4000-C5E1-5755-063A33A1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3D793E8-4104-9902-4F6D-ECEDC4FC9149}"/>
              </a:ext>
            </a:extLst>
          </p:cNvPr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0B3316C-2F63-3935-31A0-0D77A5A2CA5A}"/>
              </a:ext>
            </a:extLst>
          </p:cNvPr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D0DDE0-F1C6-53D6-BB7A-5E65D3339905}"/>
              </a:ext>
            </a:extLst>
          </p:cNvPr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15469A5C-64F5-B570-B5A0-E18538CB711E}"/>
              </a:ext>
            </a:extLst>
          </p:cNvPr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72C3454-F7D0-ECB7-ADA6-6EC1F41FC6B5}"/>
              </a:ext>
            </a:extLst>
          </p:cNvPr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26516" y="1416722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Group 4 - 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97435" y="4867005"/>
            <a:ext cx="569312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Manoghn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Kandiraju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86182" y="7166270"/>
            <a:ext cx="647700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Manichandana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Devi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Thumati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27650" y="5609184"/>
            <a:ext cx="483269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Sanjiv Motilal Choudhari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635338" y="6381940"/>
            <a:ext cx="5017320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Snigdha Mohana Addepalli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3809794"/>
            <a:ext cx="14401800" cy="309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project aims to automate the critique and evaluation of research papers using advanced NLP techniques and large language models (LLMs). </a:t>
            </a: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Recognizing the growing volume of academic publications, we strive to develop a system that can assist in comprehensively reviewing the research paper, thereby streamlining the peer-review process and enhancing the quality of academic research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91400" y="546633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Background &amp; 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86084"/>
            <a:ext cx="12001500" cy="467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peer-review process remains manual, subjective and time-consuming.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 enabled datasets to model the reviewer feedback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and FLAN-T5 are effective for tasks like summarizing and instruction-based generation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previous work has been more focused on the rhetorical role labeling, sentiment tagging and reviewer simulation- but has lacked a comprehensive integration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work intends to build these individual features and make a unified critique system to evaluate a research paper using concepts of NLP and LLMs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scenario: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754" y="2666878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03415" y="2666878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200313" y="2612589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403415" y="239013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217" y="5154462"/>
            <a:ext cx="5101887" cy="309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Automate the review process of academic papers using LLMs to reduce manual effort and improve the consistency and efficiency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8185" y="2035408"/>
            <a:ext cx="1907615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Analysis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80573" y="5645136"/>
            <a:ext cx="510188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 meaningful section wise summary and suggestion to enhance the quality of the research writing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58200" y="2086778"/>
            <a:ext cx="296754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Strategy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70541" y="5645136"/>
            <a:ext cx="4496348" cy="257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Identify and flag biased and plagiarized content to promote fairness and originality in the academic 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11200" y="2086778"/>
            <a:ext cx="2967550" cy="476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911071" y="734456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371600" y="7353300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231043" y="901445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Resources utilized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33199" y="3837772"/>
            <a:ext cx="5348229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Fine-tuned Mistral (critique)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(summarizing)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Flan-T5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MiniLM(Plagiarism via embeddings)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VADER (Bias detection)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3709" y="2905530"/>
            <a:ext cx="5348229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498" y="3837772"/>
            <a:ext cx="5352545" cy="83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ArXiv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Papers </a:t>
            </a:r>
          </a:p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811891" y="2889446"/>
            <a:ext cx="5352545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390645" y="-279648"/>
            <a:ext cx="10897355" cy="10757148"/>
            <a:chOff x="0" y="-123825"/>
            <a:chExt cx="2591141" cy="2833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28700" y="9715500"/>
            <a:ext cx="5539941" cy="26023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9677400" y="495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2DA38-4C4E-5982-0C66-CAE27EFC5D71}"/>
              </a:ext>
            </a:extLst>
          </p:cNvPr>
          <p:cNvSpPr txBox="1"/>
          <p:nvPr/>
        </p:nvSpPr>
        <p:spPr>
          <a:xfrm>
            <a:off x="11276213" y="488826"/>
            <a:ext cx="3294611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Flowchart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CE83A-A602-025C-5A1E-69B308C4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7" y="2670487"/>
            <a:ext cx="7183953" cy="5384177"/>
          </a:xfrm>
          <a:prstGeom prst="rect">
            <a:avLst/>
          </a:prstGeom>
        </p:spPr>
      </p:pic>
      <p:pic>
        <p:nvPicPr>
          <p:cNvPr id="2" name="Picture 1" descr="A diagram of a text&#10;&#10;AI-generated content may be incorrect.">
            <a:extLst>
              <a:ext uri="{FF2B5EF4-FFF2-40B4-BE49-F238E27FC236}">
                <a16:creationId xmlns:a16="http://schemas.microsoft.com/office/drawing/2014/main" id="{9BD0515C-1104-E62B-7033-D6E6A494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37" y="829438"/>
            <a:ext cx="5537742" cy="8567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958D2-5C2D-69A5-70F0-A01EF80472C2}"/>
              </a:ext>
            </a:extLst>
          </p:cNvPr>
          <p:cNvSpPr txBox="1"/>
          <p:nvPr/>
        </p:nvSpPr>
        <p:spPr>
          <a:xfrm>
            <a:off x="2952750" y="6746421"/>
            <a:ext cx="571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ea typeface="Calibri"/>
                <a:cs typeface="Calibri"/>
              </a:rPr>
              <a:t>NO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14:cNvPr>
              <p14:cNvContentPartPr/>
              <p14:nvPr/>
            </p14:nvContentPartPr>
            <p14:xfrm>
              <a:off x="3860398" y="6904212"/>
              <a:ext cx="163060" cy="2847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2799" y="6886414"/>
                <a:ext cx="198617" cy="6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14:cNvPr>
              <p14:cNvContentPartPr/>
              <p14:nvPr/>
            </p14:nvContentPartPr>
            <p14:xfrm>
              <a:off x="3873536" y="6822579"/>
              <a:ext cx="233621" cy="23712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925" y="6804615"/>
                <a:ext cx="269203" cy="27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14:cNvPr>
              <p14:cNvContentPartPr/>
              <p14:nvPr/>
            </p14:nvContentPartPr>
            <p14:xfrm>
              <a:off x="3750628" y="6824574"/>
              <a:ext cx="521679" cy="2814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2999" y="6806599"/>
                <a:ext cx="557297" cy="31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14:cNvPr>
              <p14:cNvContentPartPr/>
              <p14:nvPr/>
            </p14:nvContentPartPr>
            <p14:xfrm>
              <a:off x="4541064" y="6950166"/>
              <a:ext cx="13607" cy="136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4321" y="6269816"/>
                <a:ext cx="1360700" cy="136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14:cNvPr>
              <p14:cNvContentPartPr/>
              <p14:nvPr/>
            </p14:nvContentPartPr>
            <p14:xfrm>
              <a:off x="4853290" y="5789679"/>
              <a:ext cx="571217" cy="22720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5664" y="5772064"/>
                <a:ext cx="606828" cy="26279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4FA367-CE5B-D725-BE2E-C23861528990}"/>
              </a:ext>
            </a:extLst>
          </p:cNvPr>
          <p:cNvSpPr txBox="1"/>
          <p:nvPr/>
        </p:nvSpPr>
        <p:spPr>
          <a:xfrm>
            <a:off x="4884964" y="5823856"/>
            <a:ext cx="503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ea typeface="Calibri"/>
                <a:cs typeface="Calibri"/>
              </a:rPr>
              <a:t>Yes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14:cNvPr>
              <p14:cNvContentPartPr/>
              <p14:nvPr/>
            </p14:nvContentPartPr>
            <p14:xfrm>
              <a:off x="5825451" y="5614487"/>
              <a:ext cx="13607" cy="1360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8708" y="5387704"/>
                <a:ext cx="1360700" cy="4626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4754" y="3238500"/>
            <a:ext cx="13778490" cy="317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Implementation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1 – Section Extraction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542" y="2615701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the visualizations and tables that are vital to the research paper are extracted in this step.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Visualizations Extraction 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FB6FF18-055D-4179-A143-D5EC986CAA63}"/>
              </a:ext>
            </a:extLst>
          </p:cNvPr>
          <p:cNvSpPr txBox="1"/>
          <p:nvPr/>
        </p:nvSpPr>
        <p:spPr>
          <a:xfrm>
            <a:off x="1028699" y="3788101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Fallback method 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C005811-250E-4AAD-BE8D-CE444D8B7D96}"/>
              </a:ext>
            </a:extLst>
          </p:cNvPr>
          <p:cNvSpPr txBox="1"/>
          <p:nvPr/>
        </p:nvSpPr>
        <p:spPr>
          <a:xfrm>
            <a:off x="1028698" y="5918492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Logic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D081F4B-EBA4-A9DD-78DE-FFDA8F020113}"/>
              </a:ext>
            </a:extLst>
          </p:cNvPr>
          <p:cNvSpPr txBox="1"/>
          <p:nvPr/>
        </p:nvSpPr>
        <p:spPr>
          <a:xfrm>
            <a:off x="1473542" y="4511164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Rule based regular expression parser to detect headings and separate them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807A81D-B7A3-DCD7-8B16-760CBE96B6D2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PDF will be parsed to plain text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will segment the parsed text into labelled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returns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model fails, then fallback method will split the text.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747</Words>
  <Application>Microsoft Office PowerPoint</Application>
  <PresentationFormat>Custom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Quicksand</vt:lpstr>
      <vt:lpstr>Arial</vt:lpstr>
      <vt:lpstr>Calibri</vt:lpstr>
      <vt:lpstr>Cormorant Garamond Bold Italics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Sanjiv Motilal Choudhari</dc:title>
  <cp:lastModifiedBy>Sanjiv Motilal Choudhari</cp:lastModifiedBy>
  <cp:revision>107</cp:revision>
  <dcterms:created xsi:type="dcterms:W3CDTF">2006-08-16T00:00:00Z</dcterms:created>
  <dcterms:modified xsi:type="dcterms:W3CDTF">2025-04-17T06:59:59Z</dcterms:modified>
  <dc:identifier>DAGkwAuBbkM</dc:identifier>
</cp:coreProperties>
</file>